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62" r:id="rId2"/>
    <p:sldId id="345" r:id="rId3"/>
    <p:sldId id="425" r:id="rId4"/>
    <p:sldId id="424" r:id="rId5"/>
    <p:sldId id="299" r:id="rId6"/>
    <p:sldId id="363" r:id="rId7"/>
    <p:sldId id="404" r:id="rId8"/>
    <p:sldId id="426" r:id="rId9"/>
    <p:sldId id="427" r:id="rId10"/>
    <p:sldId id="428" r:id="rId11"/>
    <p:sldId id="429" r:id="rId12"/>
    <p:sldId id="430" r:id="rId13"/>
    <p:sldId id="431" r:id="rId14"/>
    <p:sldId id="435" r:id="rId15"/>
    <p:sldId id="432" r:id="rId16"/>
    <p:sldId id="433" r:id="rId17"/>
    <p:sldId id="434" r:id="rId18"/>
    <p:sldId id="405" r:id="rId19"/>
    <p:sldId id="437" r:id="rId20"/>
    <p:sldId id="26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4FC7"/>
    <a:srgbClr val="4E6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71" autoAdjust="0"/>
    <p:restoredTop sz="89164" autoAdjust="0"/>
  </p:normalViewPr>
  <p:slideViewPr>
    <p:cSldViewPr>
      <p:cViewPr varScale="1">
        <p:scale>
          <a:sx n="111" d="100"/>
          <a:sy n="111" d="100"/>
        </p:scale>
        <p:origin x="113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08399-AFA5-46F3-B261-80D57ABD2F8D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CB1E8-073F-4D32-9839-81CDE9C9D979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2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CB1E8-073F-4D32-9839-81CDE9C9D97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50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0000">
        <p15:prstTrans prst="drape"/>
        <p:sndAc>
          <p:stSnd>
            <p:snd r:embed="rId1" name="applause.wav"/>
          </p:stSnd>
        </p:sndAc>
      </p:transition>
    </mc:Choice>
    <mc:Fallback xmlns="">
      <p:transition advTm="20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0000">
        <p15:prstTrans prst="drape"/>
        <p:sndAc>
          <p:stSnd>
            <p:snd r:embed="rId1" name="applause.wav"/>
          </p:stSnd>
        </p:sndAc>
      </p:transition>
    </mc:Choice>
    <mc:Fallback xmlns="">
      <p:transition advTm="20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0000">
        <p15:prstTrans prst="drape"/>
        <p:sndAc>
          <p:stSnd>
            <p:snd r:embed="rId1" name="applause.wav"/>
          </p:stSnd>
        </p:sndAc>
      </p:transition>
    </mc:Choice>
    <mc:Fallback xmlns="">
      <p:transition advTm="20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0000">
        <p15:prstTrans prst="drape"/>
        <p:sndAc>
          <p:stSnd>
            <p:snd r:embed="rId1" name="applause.wav"/>
          </p:stSnd>
        </p:sndAc>
      </p:transition>
    </mc:Choice>
    <mc:Fallback xmlns="">
      <p:transition advTm="20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0000">
        <p15:prstTrans prst="drape"/>
        <p:sndAc>
          <p:stSnd>
            <p:snd r:embed="rId1" name="applause.wav"/>
          </p:stSnd>
        </p:sndAc>
      </p:transition>
    </mc:Choice>
    <mc:Fallback xmlns="">
      <p:transition advTm="20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0000">
        <p15:prstTrans prst="drape"/>
        <p:sndAc>
          <p:stSnd>
            <p:snd r:embed="rId1" name="applause.wav"/>
          </p:stSnd>
        </p:sndAc>
      </p:transition>
    </mc:Choice>
    <mc:Fallback xmlns="">
      <p:transition advTm="20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0000">
        <p15:prstTrans prst="drape"/>
        <p:sndAc>
          <p:stSnd>
            <p:snd r:embed="rId1" name="applause.wav"/>
          </p:stSnd>
        </p:sndAc>
      </p:transition>
    </mc:Choice>
    <mc:Fallback xmlns="">
      <p:transition advTm="20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0000">
        <p15:prstTrans prst="drape"/>
        <p:sndAc>
          <p:stSnd>
            <p:snd r:embed="rId1" name="applause.wav"/>
          </p:stSnd>
        </p:sndAc>
      </p:transition>
    </mc:Choice>
    <mc:Fallback xmlns="">
      <p:transition advTm="20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0000">
        <p15:prstTrans prst="drape"/>
        <p:sndAc>
          <p:stSnd>
            <p:snd r:embed="rId1" name="applause.wav"/>
          </p:stSnd>
        </p:sndAc>
      </p:transition>
    </mc:Choice>
    <mc:Fallback xmlns="">
      <p:transition advTm="20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0000">
        <p15:prstTrans prst="drape"/>
        <p:sndAc>
          <p:stSnd>
            <p:snd r:embed="rId1" name="applause.wav"/>
          </p:stSnd>
        </p:sndAc>
      </p:transition>
    </mc:Choice>
    <mc:Fallback xmlns="">
      <p:transition advTm="20000">
        <p:fade/>
        <p:sndAc>
          <p:stSnd>
            <p:snd r:embed="rId3" name="applaus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661B-2B64-451E-821D-B4C69639937A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3F2D9-6535-4EE4-A841-C6E92C33348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0000">
        <p15:prstTrans prst="drape"/>
        <p:sndAc>
          <p:stSnd>
            <p:snd r:embed="rId1" name="applause.wav"/>
          </p:stSnd>
        </p:sndAc>
      </p:transition>
    </mc:Choice>
    <mc:Fallback xmlns="">
      <p:transition advTm="20000">
        <p:fade/>
        <p:sndAc>
          <p:stSnd>
            <p:snd r:embed="rId3" name="applaus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0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6B4661B-2B64-451E-821D-B4C69639937A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7A3F2D9-6535-4EE4-A841-C6E92C333481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0000">
        <p15:prstTrans prst="drape"/>
        <p:sndAc>
          <p:stSnd>
            <p:snd r:embed="rId13" name="applause.wav"/>
          </p:stSnd>
        </p:sndAc>
      </p:transition>
    </mc:Choice>
    <mc:Fallback xmlns="">
      <p:transition advTm="20000">
        <p:fade/>
        <p:sndAc>
          <p:stSnd>
            <p:snd r:embed="rId14" name="applause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10.wav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48680"/>
            <a:ext cx="8496944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uk-UA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3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   </a:t>
            </a:r>
          </a:p>
          <a:p>
            <a:pPr algn="ctr"/>
            <a:endParaRPr lang="uk-UA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en-US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РІЗНОВИДИ СУЧАСНИХ ІГОР» </a:t>
            </a:r>
          </a:p>
          <a:p>
            <a:pPr algn="r"/>
            <a:endParaRPr lang="uk-U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Спікер:</a:t>
            </a:r>
          </a:p>
          <a:p>
            <a:pPr algn="r"/>
            <a:r>
              <a:rPr lang="ru-RU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вихователь-методист</a:t>
            </a:r>
            <a:endParaRPr lang="ru-RU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КЗ «ДНЗ № 73 ВМР»</a:t>
            </a:r>
            <a:r>
              <a:rPr lang="ru-RU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r"/>
            <a:r>
              <a:rPr lang="ru-RU" b="1" cap="none" spc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КОЛОСОВА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1340768"/>
            <a:ext cx="4572000" cy="13111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20000"/>
              </a:lnSpc>
              <a:buClr>
                <a:srgbClr val="D16349"/>
              </a:buClr>
              <a:defRPr/>
            </a:pPr>
            <a:r>
              <a:rPr lang="uk-UA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Times New Roman" pitchFamily="18" charset="0"/>
              </a:rPr>
              <a:t>Заняття міської Школи </a:t>
            </a:r>
          </a:p>
          <a:p>
            <a:pPr lvl="0" algn="ctr">
              <a:lnSpc>
                <a:spcPct val="120000"/>
              </a:lnSpc>
              <a:buClr>
                <a:srgbClr val="D16349"/>
              </a:buClr>
              <a:defRPr/>
            </a:pPr>
            <a:r>
              <a:rPr lang="uk-UA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Times New Roman" pitchFamily="18" charset="0"/>
              </a:rPr>
              <a:t>вихователя-стажера </a:t>
            </a:r>
            <a:r>
              <a:rPr lang="uk-UA" b="1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Times New Roman" pitchFamily="18" charset="0"/>
              </a:rPr>
              <a:t>«Дебют»</a:t>
            </a:r>
            <a:endParaRPr lang="uk-UA" b="1" dirty="0">
              <a:solidFill>
                <a:srgbClr val="FF0000"/>
              </a:solidFill>
              <a:latin typeface="Comic Sans MS" panose="030F0702030302020204" pitchFamily="66" charset="0"/>
              <a:ea typeface="Arial Unicode MS"/>
              <a:cs typeface="Times New Roman" pitchFamily="18" charset="0"/>
            </a:endParaRPr>
          </a:p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 дошкільної освіти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Вінницької територіальної громади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1692776" cy="1688309"/>
          </a:xfrm>
          <a:prstGeom prst="rect">
            <a:avLst/>
          </a:prstGeom>
          <a:noFill/>
          <a:effectLst>
            <a:glow rad="647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садик\2023-2024\фото\фото КНИГА\IMG_119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005065"/>
            <a:ext cx="27363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8F37C4-6CFE-4CB8-BDDA-2CF348251DB5}"/>
              </a:ext>
            </a:extLst>
          </p:cNvPr>
          <p:cNvSpPr txBox="1"/>
          <p:nvPr/>
        </p:nvSpPr>
        <p:spPr>
          <a:xfrm>
            <a:off x="4211960" y="575392"/>
            <a:ext cx="41764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8B4FC7"/>
                </a:solidFill>
              </a:rPr>
              <a:t>31 жовтня 2024 року</a:t>
            </a:r>
          </a:p>
        </p:txBody>
      </p:sp>
    </p:spTree>
    <p:extLst>
      <p:ext uri="{BB962C8B-B14F-4D97-AF65-F5344CB8AC3E}">
        <p14:creationId xmlns:p14="http://schemas.microsoft.com/office/powerpoint/2010/main" val="3949997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0000">
        <p15:prstTrans prst="drape"/>
      </p:transition>
    </mc:Choice>
    <mc:Fallback xmlns="">
      <p:transition advTm="2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4924313-B8F7-4E27-B818-FB78F778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3133" y="692697"/>
            <a:ext cx="6417734" cy="1008112"/>
          </a:xfrm>
        </p:spPr>
        <p:txBody>
          <a:bodyPr>
            <a:normAutofit fontScale="77500" lnSpcReduction="20000"/>
          </a:bodyPr>
          <a:lstStyle/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Штурмовий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900" dirty="0">
                <a:latin typeface="Times New Roman" pitchFamily="18" charset="0"/>
                <a:cs typeface="Times New Roman" pitchFamily="18" charset="0"/>
              </a:rPr>
              <a:t>гравці отримують завдання і підказки, але спосіб розв'язання та маршрут обирають самостійно.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DA0975-8962-43C0-889B-6005DA35AE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118454"/>
            <a:ext cx="7020272" cy="42121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72EEC9-349B-4BAA-84C7-738E429F17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32" y="332657"/>
            <a:ext cx="1512168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461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80CE2B4-E14A-4B6B-907B-37F2181BA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5696" y="692696"/>
            <a:ext cx="6017179" cy="864095"/>
          </a:xfrm>
        </p:spPr>
        <p:txBody>
          <a:bodyPr>
            <a:normAutofit fontScale="40000" lnSpcReduction="20000"/>
          </a:bodyPr>
          <a:lstStyle/>
          <a:p>
            <a:r>
              <a:rPr lang="uk-UA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Коловий </a:t>
            </a:r>
            <a:r>
              <a:rPr lang="uk-UA" sz="5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uk-UA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У цьому виді </a:t>
            </a:r>
            <a:r>
              <a:rPr lang="uk-UA" sz="3800" dirty="0" err="1">
                <a:latin typeface="Times New Roman" pitchFamily="18" charset="0"/>
                <a:cs typeface="Times New Roman" pitchFamily="18" charset="0"/>
              </a:rPr>
              <a:t>квесту</a:t>
            </a:r>
            <a:r>
              <a:rPr lang="uk-UA" sz="3800" dirty="0">
                <a:latin typeface="Times New Roman" pitchFamily="18" charset="0"/>
                <a:cs typeface="Times New Roman" pitchFamily="18" charset="0"/>
              </a:rPr>
              <a:t> беруть участь кілька команд, які стартують з різних позицій. Кожна рухається власним маршрутом до фінішу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297485-8376-4E2C-9C1E-736E0FE5E3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1988840"/>
            <a:ext cx="5544616" cy="35977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361B25-1D6D-4647-A19D-7E5A4C8AE4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045" y="5301032"/>
            <a:ext cx="2455641" cy="1584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331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DDB240-890E-4B83-AEFD-57FFA76C87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980281">
            <a:off x="660120" y="1988312"/>
            <a:ext cx="2619375" cy="2384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C7C40B-336A-42E2-A82A-3BFEADE20D5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8785">
            <a:off x="5057895" y="3149838"/>
            <a:ext cx="3923928" cy="23543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A96CFF5-18A7-40D8-8000-934F1E7AA7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9752" y="4221088"/>
            <a:ext cx="2746231" cy="23720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971600" y="1196752"/>
            <a:ext cx="223224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сценарій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1916832"/>
            <a:ext cx="2304256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безпечний маршрут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940152" y="2276872"/>
            <a:ext cx="2232248" cy="50405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завдання та реквізіт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D80CE2B4-E14A-4B6B-907B-37F2181BA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5696" y="548680"/>
            <a:ext cx="6017179" cy="504056"/>
          </a:xfrm>
        </p:spPr>
        <p:txBody>
          <a:bodyPr>
            <a:normAutofit fontScale="40000" lnSpcReduction="20000"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квесту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передбачає  розроблення та підготовка: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9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B99E8B6-6EA5-4224-BD34-BFF0363F6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404664"/>
            <a:ext cx="8208912" cy="1296144"/>
          </a:xfrm>
        </p:spPr>
        <p:txBody>
          <a:bodyPr>
            <a:noAutofit/>
          </a:bodyPr>
          <a:lstStyle/>
          <a:p>
            <a:pPr algn="just"/>
            <a:r>
              <a:rPr lang="uk-UA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 – подорож – різновид дидактичних ігор. Роль педагога в такій грі доволі складна, адже потребує знань. Готовності відповісти на запитання дітей, грати разом з ними, навчати непомітно. Гра має закінчуватися певним результатом, що має цінність, грунтується на знаннях,  навичках і вміннях дітей.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A70768-F83F-4B38-A8DB-E8777910D4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132856"/>
            <a:ext cx="2908062" cy="392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F41804-440E-4847-A30A-0AC195D5DD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6176" y="2708920"/>
            <a:ext cx="2201028" cy="332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121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63688" y="548680"/>
            <a:ext cx="5112568" cy="1299804"/>
            <a:chOff x="360050" y="72012"/>
            <a:chExt cx="5411168" cy="1591496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60050" y="72012"/>
              <a:ext cx="5170292" cy="1591496"/>
            </a:xfrm>
            <a:prstGeom prst="roundRect">
              <a:avLst>
                <a:gd name="adj" fmla="val 10000"/>
              </a:avLst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694152" y="72012"/>
              <a:ext cx="5077066" cy="1498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45720" rIns="6858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>
                  <a:solidFill>
                    <a:schemeClr val="tx1"/>
                  </a:solidFill>
                  <a:latin typeface="Comic Sans MS" pitchFamily="66" charset="0"/>
                </a:rPr>
                <a:t>Декілька варіантів гри-подорожі в умовах закладу дошкільної освіти</a:t>
              </a:r>
            </a:p>
          </p:txBody>
        </p:sp>
      </p:grpSp>
      <p:cxnSp>
        <p:nvCxnSpPr>
          <p:cNvPr id="7" name="Прямая со стрелкой 6"/>
          <p:cNvCxnSpPr/>
          <p:nvPr/>
        </p:nvCxnSpPr>
        <p:spPr>
          <a:xfrm flipH="1">
            <a:off x="1475656" y="1916832"/>
            <a:ext cx="792088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251520" y="2708920"/>
            <a:ext cx="2613269" cy="576064"/>
          </a:xfrm>
          <a:prstGeom prst="roundRect">
            <a:avLst>
              <a:gd name="adj" fmla="val 26542"/>
            </a:avLst>
          </a:prstGeom>
          <a:solidFill>
            <a:srgbClr val="00FF00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uk-UA" dirty="0">
                <a:latin typeface="Comic Sans MS" pitchFamily="66" charset="0"/>
              </a:rPr>
              <a:t>реальна подорож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067944" y="1916832"/>
            <a:ext cx="0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5724128" y="2924944"/>
            <a:ext cx="2520280" cy="576064"/>
          </a:xfrm>
          <a:prstGeom prst="roundRect">
            <a:avLst>
              <a:gd name="adj" fmla="val 26542"/>
            </a:avLst>
          </a:prstGeom>
          <a:solidFill>
            <a:srgbClr val="00FF00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uk-UA" dirty="0">
                <a:latin typeface="Comic Sans MS" pitchFamily="66" charset="0"/>
              </a:rPr>
              <a:t>настільні подорожі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580112" y="1988840"/>
            <a:ext cx="576064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2987824" y="3068960"/>
            <a:ext cx="2520280" cy="576064"/>
          </a:xfrm>
          <a:prstGeom prst="roundRect">
            <a:avLst>
              <a:gd name="adj" fmla="val 26542"/>
            </a:avLst>
          </a:prstGeom>
          <a:solidFill>
            <a:srgbClr val="00FF00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uk-UA" dirty="0">
                <a:latin typeface="Comic Sans MS" pitchFamily="66" charset="0"/>
              </a:rPr>
              <a:t>уявна подорож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6689793-93C4-4710-9B3B-622D8E60A4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933056"/>
            <a:ext cx="2544284" cy="2268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D8E5DA-E3A2-4077-BD3C-A6604EED88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3906562"/>
            <a:ext cx="2520280" cy="175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F8B4A9-2605-4EE2-98A0-4149852651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933056"/>
            <a:ext cx="252028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0000">
        <p15:prstTrans prst="drape"/>
        <p:sndAc>
          <p:stSnd>
            <p:snd r:embed="rId2" name="applause.wav"/>
          </p:stSnd>
        </p:sndAc>
      </p:transition>
    </mc:Choice>
    <mc:Fallback xmlns="">
      <p:transition advTm="20000">
        <p:fade/>
        <p:sndAc>
          <p:stSnd>
            <p:snd r:embed="rId6" name="applaus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43672AA-CFE8-4AFE-9F79-D96640532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7313323" cy="939801"/>
          </a:xfrm>
        </p:spPr>
        <p:txBody>
          <a:bodyPr>
            <a:normAutofit fontScale="85000" lnSpcReduction="10000"/>
          </a:bodyPr>
          <a:lstStyle/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 подорож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“Стежками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казок”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475116-336C-4E38-A8E3-4542A38227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844824"/>
            <a:ext cx="2039369" cy="187220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BFF5FB-C890-4396-8E64-08FAF03AD7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348880"/>
            <a:ext cx="5532107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005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DB5B9CD-445C-4D75-B642-31AE19F37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584" y="332656"/>
            <a:ext cx="6921790" cy="939801"/>
          </a:xfrm>
        </p:spPr>
        <p:txBody>
          <a:bodyPr>
            <a:normAutofit fontScale="70000" lnSpcReduction="20000"/>
          </a:bodyPr>
          <a:lstStyle/>
          <a:p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Уявна подорож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“Де</a:t>
            </a:r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зима буває цілий </a:t>
            </a:r>
            <a:r>
              <a:rPr lang="uk-UA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рік”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8EBDA15-5299-432C-942A-2F7EBCBFEE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556792"/>
            <a:ext cx="6660232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и по запросу фони для презентації дитяч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5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Настільна гра-подорож </a:t>
            </a:r>
            <a:r>
              <a:rPr lang="uk-UA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“Винахідники”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Я\Desktop\Camera\IMG_20171206_1722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508" y="3430852"/>
            <a:ext cx="3884514" cy="291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67" y="1412776"/>
            <a:ext cx="4309565" cy="30477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597352"/>
            <a:ext cx="1547664" cy="26064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79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8D12DEE-1173-47AA-AEE4-A4D66F77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Autofit/>
          </a:bodyPr>
          <a:lstStyle/>
          <a:p>
            <a:br>
              <a:rPr lang="uk-UA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121AC5-340C-4F0C-B17C-04337E9258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620688"/>
            <a:ext cx="413531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682A59F6-094D-4C5B-88ED-091DC7A8D19A}"/>
              </a:ext>
            </a:extLst>
          </p:cNvPr>
          <p:cNvSpPr txBox="1">
            <a:spLocks/>
          </p:cNvSpPr>
          <p:nvPr/>
        </p:nvSpPr>
        <p:spPr>
          <a:xfrm>
            <a:off x="1043608" y="3861048"/>
            <a:ext cx="7499176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Обирайте свою стратегію розвитку гри, з огляду на досвід, наявні ресурси та рівень знань </a:t>
            </a:r>
            <a:r>
              <a:rPr kumimoji="0" lang="ru-RU" sz="8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вихованців</a:t>
            </a:r>
            <a:r>
              <a:rPr kumimoji="0" lang="ru-RU" sz="8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endParaRPr lang="uk-UA" sz="3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endParaRPr lang="uk-UA" sz="7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uk-UA" sz="7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Використані джерела:</a:t>
            </a:r>
          </a:p>
          <a:p>
            <a:pPr algn="r"/>
            <a:endParaRPr lang="uk-UA" sz="72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uk-UA" sz="7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Вихователь-методист,  № 7 , 2020  року. Різновиди сучасних ігор в дитячому садку.  </a:t>
            </a:r>
          </a:p>
          <a:p>
            <a:pPr algn="r"/>
            <a:r>
              <a:rPr lang="uk-UA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Constantia" panose="02030602050306030303" pitchFamily="18" charset="0"/>
              </a:rPr>
              <a:t> </a:t>
            </a:r>
            <a:endParaRPr lang="ru-RU" sz="7200" i="1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7CFC77-0F8C-49FF-A9EE-7F5CA49D2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0377">
            <a:off x="669202" y="447045"/>
            <a:ext cx="2950504" cy="33114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26599"/>
      </p:ext>
    </p:extLst>
  </p:cSld>
  <p:clrMapOvr>
    <a:masterClrMapping/>
  </p:clrMapOvr>
  <p:transition spd="slow" advTm="20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427168" cy="792088"/>
          </a:xfrm>
        </p:spPr>
        <p:txBody>
          <a:bodyPr>
            <a:normAutofit fontScale="90000"/>
          </a:bodyPr>
          <a:lstStyle/>
          <a:p>
            <a:b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ВПРАВА </a:t>
            </a:r>
            <a:r>
              <a:rPr lang="uk-UA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“Все</a:t>
            </a: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твоїх </a:t>
            </a:r>
            <a:r>
              <a:rPr lang="uk-UA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руках”</a:t>
            </a:r>
            <a:r>
              <a:rPr lang="uk-UA" sz="2400" b="1" dirty="0"/>
              <a:t> </a:t>
            </a:r>
            <a:br>
              <a:rPr lang="uk-UA" sz="2400" b="1" dirty="0"/>
            </a:br>
            <a:br>
              <a:rPr lang="uk-UA" sz="2400" b="1" dirty="0"/>
            </a:br>
            <a:br>
              <a:rPr lang="uk-UA" sz="2400" b="1" dirty="0"/>
            </a:br>
            <a:r>
              <a:rPr lang="uk-UA" sz="2400" b="1" dirty="0">
                <a:solidFill>
                  <a:srgbClr val="7030A0"/>
                </a:solidFill>
                <a:latin typeface="Comic Sans MS" pitchFamily="66" charset="0"/>
              </a:rPr>
              <a:t>Обґрунтуйте свою думку:</a:t>
            </a:r>
            <a:br>
              <a:rPr lang="uk-UA" sz="2400" b="1" dirty="0"/>
            </a:br>
            <a:r>
              <a:rPr lang="uk-UA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Великий </a:t>
            </a:r>
            <a:r>
              <a:rPr lang="uk-UA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для мене було важливим і цікавим…</a:t>
            </a:r>
            <a:br>
              <a:rPr lang="uk-UA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Вказівний </a:t>
            </a:r>
            <a:r>
              <a:rPr lang="uk-UA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з цього питання я отримала конкретну рекомендацію…</a:t>
            </a:r>
            <a:br>
              <a:rPr lang="uk-UA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Середній –</a:t>
            </a:r>
            <a:r>
              <a:rPr lang="uk-UA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мені було важко (мені не сподобалось)…</a:t>
            </a:r>
            <a:br>
              <a:rPr lang="uk-UA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Безіменний </a:t>
            </a:r>
            <a:r>
              <a:rPr lang="uk-UA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моя оцінка психологічної атмосфери…</a:t>
            </a:r>
            <a:br>
              <a:rPr lang="uk-UA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Мізинець </a:t>
            </a:r>
            <a:r>
              <a:rPr lang="uk-UA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для мене було недостатньо…</a:t>
            </a:r>
            <a:br>
              <a:rPr lang="uk-UA" sz="2700" dirty="0">
                <a:latin typeface="Times New Roman" pitchFamily="18" charset="0"/>
                <a:cs typeface="Times New Roman" pitchFamily="18" charset="0"/>
              </a:rPr>
            </a:br>
            <a:b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uk-U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Жіночий манікюр: картинки, стокові Жіночий манікюр фотографії, зображення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2" name="AutoShape 4" descr="Жіночий манікюр: картинки, стокові Жіночий манікюр фотографії, зображення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4" name="AutoShape 6" descr="Жіночий манікюр: картинки, стокові Жіночий манікюр фотографії, зображення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6" name="AutoShape 8" descr="Жіночий манікюр: картинки, стокові Жіночий манікюр фотографії, зображення |  Скачати з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7" name="Picture 9" descr="C:\Users\User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19052" y="3985603"/>
            <a:ext cx="226533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Tm="20000">
        <p15:prstTrans prst="drape"/>
        <p:sndAc>
          <p:stSnd>
            <p:snd r:embed="rId2" name="applause.wav"/>
          </p:stSnd>
        </p:sndAc>
      </p:transition>
    </mc:Choice>
    <mc:Fallback xmlns="">
      <p:transition advTm="20000">
        <p:fade/>
        <p:sndAc>
          <p:stSnd>
            <p:snd r:embed="rId4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Гра  була і буде провідним видом діяльності дитини дошкільного віку.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3"/>
          </p:nvPr>
        </p:nvSpPr>
        <p:spPr>
          <a:xfrm>
            <a:off x="467544" y="2214554"/>
            <a:ext cx="4320480" cy="3911926"/>
          </a:xfrm>
        </p:spPr>
        <p:txBody>
          <a:bodyPr>
            <a:normAutofit/>
          </a:bodyPr>
          <a:lstStyle/>
          <a:p>
            <a:pPr algn="just"/>
            <a:r>
              <a:rPr lang="ru-RU" b="1" i="1" dirty="0"/>
              <a:t>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За допомогою ігрової діяльності дитина має можливість задовольнити усі свої основні життєві потреби: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у спілкуванні, 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рухливих діях, 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9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амоствердженні,</a:t>
            </a:r>
            <a:endParaRPr lang="en-US" sz="19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900" dirty="0">
                <a:latin typeface="Times New Roman" pitchFamily="18" charset="0"/>
                <a:cs typeface="Times New Roman" pitchFamily="18" charset="0"/>
              </a:rPr>
              <a:t> у задоволенні своїх інтересів і потреб. 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E:\садик\2023-2024\фото\фото Веселі друзі\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332345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2277055"/>
      </p:ext>
    </p:extLst>
  </p:cSld>
  <p:clrMapOvr>
    <a:masterClrMapping/>
  </p:clrMapOvr>
  <p:transition spd="slow" advTm="20000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8063" y="5445225"/>
            <a:ext cx="58681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Творчого натхнення!!!</a:t>
            </a:r>
          </a:p>
          <a:p>
            <a:b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16400">
            <a:off x="4648803" y="1055507"/>
            <a:ext cx="3682579" cy="24227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Похожее изображение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6123">
            <a:off x="352531" y="2850007"/>
            <a:ext cx="4044276" cy="26603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4C559C2-77CB-4D86-AABD-52294DDC8F6A}"/>
              </a:ext>
            </a:extLst>
          </p:cNvPr>
          <p:cNvSpPr/>
          <p:nvPr/>
        </p:nvSpPr>
        <p:spPr>
          <a:xfrm>
            <a:off x="539553" y="1066553"/>
            <a:ext cx="6210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Дякуємо за увагу!</a:t>
            </a:r>
            <a:b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endParaRPr lang="ru-RU" sz="2400" dirty="0">
              <a:latin typeface="Comic Sans MS" panose="030F0702030302020204" pitchFamily="66" charset="0"/>
            </a:endParaRPr>
          </a:p>
          <a:p>
            <a:endParaRPr lang="ru-RU" sz="2400" b="1" dirty="0">
              <a:solidFill>
                <a:srgbClr val="FF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97372"/>
      </p:ext>
    </p:extLst>
  </p:cSld>
  <p:clrMapOvr>
    <a:masterClrMapping/>
  </p:clrMapOvr>
  <p:transition spd="slow" advTm="2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19256" cy="898360"/>
          </a:xfrm>
        </p:spPr>
        <p:txBody>
          <a:bodyPr>
            <a:normAutofit fontScale="90000"/>
          </a:bodyPr>
          <a:lstStyle/>
          <a:p>
            <a:b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 збагатити ігровий досвід дітей та підвищити якість ігрової діяльності, створіть предметно-ігрове середовище. Формуйте у дітей вміння обирати тему, створювати, розвивати сюжет та план гри, розподіляти ролі та обов'язки, реалізовувати ігрові образи. </a:t>
            </a:r>
          </a:p>
        </p:txBody>
      </p:sp>
      <p:pic>
        <p:nvPicPr>
          <p:cNvPr id="7" name="Рисунок 6" descr="E:\садик\2023-2024\фото\фото 15.05\IMG_331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91770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E:\садик\2023-2024\фото\фото 15.05\IMG_355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140968"/>
            <a:ext cx="3686763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0000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908720"/>
            <a:ext cx="763284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Видатний ігромайстер Микола Шуть звертає увагу, що в ігровому просторі слід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 атмосферу безпеки, довіри, відкритості;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зрозуміти світ дитини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таким, яким вона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бачить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заохотити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емоції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гри;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самостійно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приймати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брати на себе відповідальність за них</a:t>
            </a:r>
            <a:endParaRPr lang="uk-UA" sz="2800" dirty="0"/>
          </a:p>
        </p:txBody>
      </p:sp>
    </p:spTree>
  </p:cSld>
  <p:clrMapOvr>
    <a:masterClrMapping/>
  </p:clrMapOvr>
  <p:transition spd="slow" advTm="20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Wingdings" pitchFamily="2" charset="2"/>
              <a:buChar char="Ø"/>
            </a:pP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br>
              <a:rPr lang="uk-UA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Щоб ефективно організувати самостійну ігрову діяльність, необхідно:</a:t>
            </a:r>
            <a:br>
              <a:rPr lang="uk-UA" sz="27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попередньо діагностувати ігрові інтереси та вміння дітей;</a:t>
            </a:r>
            <a:br>
              <a:rPr lang="uk-UA" sz="27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планувати підготовку ігор на перспективу;</a:t>
            </a:r>
            <a:br>
              <a:rPr lang="uk-UA" sz="27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послідовно  застосовувати методи керівництва творчими іграми, аби поступово зменшити участь дорослого;</a:t>
            </a:r>
            <a:br>
              <a:rPr lang="uk-UA" sz="27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чітко пов'язувати навчання, творчі ігри та працю, спрямовані на задоволення потреб гри;</a:t>
            </a:r>
            <a:br>
              <a:rPr lang="uk-UA" sz="27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тактовно конкретизувати ігрові ситуації під час гри.</a:t>
            </a:r>
            <a:br>
              <a:rPr lang="uk-UA" sz="27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869160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Навчальна діяльність, яка стає провідною для дітей молодшого шкільного віку, формується  на базі попереднього провідного виду діяльності, тобто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гри.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EAA4CDD-BEC6-4C86-BE0E-053B668692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509120"/>
            <a:ext cx="2278072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1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0">
        <p14:ripple dir="ld"/>
      </p:transition>
    </mc:Choice>
    <mc:Fallback xmlns="">
      <p:transition spd="slow" advTm="2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683568" y="692696"/>
            <a:ext cx="8064896" cy="3447288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Дітям іноді бракує ігрового досвіду</a:t>
            </a: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84168" y="1628800"/>
            <a:ext cx="2736304" cy="79208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err="1">
                <a:solidFill>
                  <a:prstClr val="black"/>
                </a:solidFill>
                <a:latin typeface="Comic Sans MS" pitchFamily="66" charset="0"/>
              </a:rPr>
              <a:t>навичок</a:t>
            </a:r>
            <a:r>
              <a:rPr lang="ru-RU" sz="16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Comic Sans MS" pitchFamily="66" charset="0"/>
              </a:rPr>
              <a:t>самоорганізації</a:t>
            </a:r>
            <a:r>
              <a:rPr lang="ru-RU" sz="1600" b="1" dirty="0">
                <a:solidFill>
                  <a:prstClr val="black"/>
                </a:solidFill>
                <a:latin typeface="Comic Sans MS" pitchFamily="66" charset="0"/>
              </a:rPr>
              <a:t>, планування </a:t>
            </a:r>
            <a:r>
              <a:rPr lang="ru-RU" sz="1600" b="1" dirty="0" err="1">
                <a:solidFill>
                  <a:prstClr val="black"/>
                </a:solidFill>
                <a:latin typeface="Comic Sans MS" pitchFamily="66" charset="0"/>
              </a:rPr>
              <a:t>ігрових</a:t>
            </a:r>
            <a:r>
              <a:rPr lang="ru-RU" sz="16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sz="1600" b="1" dirty="0" err="1">
                <a:solidFill>
                  <a:prstClr val="black"/>
                </a:solidFill>
                <a:latin typeface="Comic Sans MS" pitchFamily="66" charset="0"/>
              </a:rPr>
              <a:t>дій</a:t>
            </a:r>
            <a:endParaRPr lang="ru-RU" sz="16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2276872"/>
            <a:ext cx="2592288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знань правил гри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47664" y="3429000"/>
            <a:ext cx="2880320" cy="8640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способів урегулювання конфліктів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5536" y="4941168"/>
            <a:ext cx="2592288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умінь розгортати сюжет</a:t>
            </a:r>
          </a:p>
        </p:txBody>
      </p:sp>
      <p:pic>
        <p:nvPicPr>
          <p:cNvPr id="11" name="Рисунок 10" descr="E:\садик\2023-2024\фото\фото 15.05\IMG_331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3212976"/>
            <a:ext cx="3567154" cy="29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964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0000">
        <p15:prstTrans prst="origami"/>
      </p:transition>
    </mc:Choice>
    <mc:Fallback xmlns="">
      <p:transition spd="slow" advTm="2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:\садик\2023-2024\екологічний куточок 23\винахідництво\IMG_503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428396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645024"/>
            <a:ext cx="3978910" cy="2639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95536" y="4941168"/>
            <a:ext cx="3168352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solidFill>
                  <a:prstClr val="black"/>
                </a:solidFill>
                <a:latin typeface="Comic Sans MS" pitchFamily="66" charset="0"/>
              </a:rPr>
              <a:t>Фіксики завітали до нас у  гості, як будемо зустрічати?</a:t>
            </a:r>
            <a:endParaRPr lang="ru-RU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220072" y="908720"/>
            <a:ext cx="3168352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Чи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 принесуть </a:t>
            </a:r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бджілки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  мед, якщо вони </a:t>
            </a:r>
            <a:r>
              <a:rPr lang="ru-RU" b="1" dirty="0" err="1">
                <a:solidFill>
                  <a:prstClr val="black"/>
                </a:solidFill>
                <a:latin typeface="Comic Sans MS" pitchFamily="66" charset="0"/>
              </a:rPr>
              <a:t>іграшкові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74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22880" cy="1368152"/>
          </a:xfrm>
        </p:spPr>
        <p:txBody>
          <a:bodyPr>
            <a:normAutofit fontScale="90000"/>
          </a:bodyPr>
          <a:lstStyle/>
          <a:p>
            <a:r>
              <a:rPr lang="uk-UA" sz="27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Ігровий квест.  Команди рухають в реальному або віртуальному  просторі. Розв’язують різні завдання. Це гра, в якій задіяні розум дітей. Їхні фізичні здібності та уява.</a:t>
            </a:r>
            <a:br>
              <a:rPr lang="uk-UA" sz="27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Головне, що діти отримують позитивні емоції, стають розкутішими, підвищують мовленнєву активність, вчаться розв’язувати завдання.</a:t>
            </a:r>
            <a:br>
              <a:rPr lang="uk-UA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F36229-0838-43C9-B241-D5FE06F39F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227378"/>
            <a:ext cx="5616624" cy="33699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85BBA8-4450-456B-9422-9E6E23C7CB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149" y="5489849"/>
            <a:ext cx="1892851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165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0C83C0-1FF6-4A2C-AA4D-C40F2A2AEB2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2276872"/>
            <a:ext cx="6226905" cy="3737106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C1A12C3F-F4AD-465E-A499-5A571810F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5271" y="602371"/>
            <a:ext cx="6453458" cy="864095"/>
          </a:xfrm>
        </p:spPr>
        <p:txBody>
          <a:bodyPr>
            <a:normAutofit fontScale="40000" lnSpcReduction="20000"/>
          </a:bodyPr>
          <a:lstStyle/>
          <a:p>
            <a:r>
              <a:rPr lang="uk-UA" sz="5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Лінійний </a:t>
            </a:r>
            <a:r>
              <a:rPr lang="uk-UA" sz="5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endParaRPr lang="uk-UA" sz="5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200" dirty="0">
                <a:latin typeface="Times New Roman" pitchFamily="18" charset="0"/>
                <a:cs typeface="Times New Roman" pitchFamily="18" charset="0"/>
              </a:rPr>
              <a:t>Гравці розв'язують завдання одне за одним і ру­хаються за заздалегідь спланованим маршрутом</a:t>
            </a:r>
            <a:endParaRPr lang="ru-RU" sz="4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A36580-5CB5-4032-9568-30D82EB54C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40768"/>
            <a:ext cx="1806596" cy="18014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414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5039</TotalTime>
  <Words>429</Words>
  <Application>Microsoft Office PowerPoint</Application>
  <PresentationFormat>Екран (4:3)</PresentationFormat>
  <Paragraphs>74</Paragraphs>
  <Slides>20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9" baseType="lpstr">
      <vt:lpstr>Arial Unicode MS</vt:lpstr>
      <vt:lpstr>Calibri</vt:lpstr>
      <vt:lpstr>Candara</vt:lpstr>
      <vt:lpstr>Comic Sans MS</vt:lpstr>
      <vt:lpstr>Constantia</vt:lpstr>
      <vt:lpstr>Symbol</vt:lpstr>
      <vt:lpstr>Times New Roman</vt:lpstr>
      <vt:lpstr>Wingdings</vt:lpstr>
      <vt:lpstr>Волна</vt:lpstr>
      <vt:lpstr>Презентація PowerPoint</vt:lpstr>
      <vt:lpstr> Гра  була і буде провідним видом діяльності дитини дошкільного віку. </vt:lpstr>
      <vt:lpstr>      Щоб збагатити ігровий досвід дітей та підвищити якість ігрової діяльності, створіть предметно-ігрове середовище. Формуйте у дітей вміння обирати тему, створювати, розвивати сюжет та план гри, розподіляти ролі та обов'язки, реалізовувати ігрові образи. </vt:lpstr>
      <vt:lpstr>Презентація PowerPoint</vt:lpstr>
      <vt:lpstr>              Щоб ефективно організувати самостійну ігрову діяльність, необхідно: попередньо діагностувати ігрові інтереси та вміння дітей; планувати підготовку ігор на перспективу; послідовно  застосовувати методи керівництва творчими іграми, аби поступово зменшити участь дорослого; чітко пов'язувати навчання, творчі ігри та працю, спрямовані на задоволення потреб гри; тактовно конкретизувати ігрові ситуації під час гри. </vt:lpstr>
      <vt:lpstr>Презентація PowerPoint</vt:lpstr>
      <vt:lpstr>Презентація PowerPoint</vt:lpstr>
      <vt:lpstr>Ігровий квест.  Команди рухають в реальному або віртуальному  просторі. Розв’язують різні завдання. Це гра, в якій задіяні розум дітей. Їхні фізичні здібності та уява. Головне, що діти отримують позитивні емоції, стають розкутішими, підвищують мовленнєву активність, вчаться розв’язувати завдання.  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Настільна гра-подорож “Винахідники”</vt:lpstr>
      <vt:lpstr> </vt:lpstr>
      <vt:lpstr>          ВПРАВА “Все в твоїх руках”    Обґрунтуйте свою думку: Великий – для мене було важливим і цікавим… Вказівний – з цього питання я отримала конкретну рекомендацію… Середній – мені було важко (мені не сподобалось)… Безіменний – моя оцінка психологічної атмосфери… Мізинець – для мене було недостатньо…  </vt:lpstr>
      <vt:lpstr>Презентація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Директор</cp:lastModifiedBy>
  <cp:revision>496</cp:revision>
  <dcterms:created xsi:type="dcterms:W3CDTF">2014-01-16T15:02:23Z</dcterms:created>
  <dcterms:modified xsi:type="dcterms:W3CDTF">2024-11-01T08:31:41Z</dcterms:modified>
</cp:coreProperties>
</file>